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68" r:id="rId2"/>
    <p:sldId id="270" r:id="rId3"/>
    <p:sldId id="271" r:id="rId4"/>
    <p:sldId id="272" r:id="rId5"/>
    <p:sldId id="273" r:id="rId6"/>
    <p:sldId id="274" r:id="rId7"/>
    <p:sldId id="275" r:id="rId8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2940"/>
    <a:srgbClr val="C3146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0F3A808-79A4-8244-9E1C-88098757D1DC}" v="23" dt="2023-11-02T05:06:54.84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599"/>
  </p:normalViewPr>
  <p:slideViewPr>
    <p:cSldViewPr snapToGrid="0">
      <p:cViewPr>
        <p:scale>
          <a:sx n="118" d="100"/>
          <a:sy n="118" d="100"/>
        </p:scale>
        <p:origin x="264" y="-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image1.png>
</file>

<file path=ppt/media/image2.jpg>
</file>

<file path=ppt/media/image3.png>
</file>

<file path=ppt/media/image4.jpe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607116-2A05-0244-B28C-E46CE3BAB664}" type="datetimeFigureOut">
              <a:rPr kumimoji="1" lang="zh-TW" altLang="en-US" smtClean="0"/>
              <a:t>2023/11/7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6A3EA9-E5C2-4746-9A88-79571C06171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4227544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6A3EA9-E5C2-4746-9A88-79571C06171A}" type="slidenum">
              <a:rPr kumimoji="1" lang="zh-TW" altLang="en-US" smtClean="0"/>
              <a:t>1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4982665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6A3EA9-E5C2-4746-9A88-79571C06171A}" type="slidenum">
              <a:rPr kumimoji="1" lang="zh-TW" altLang="en-US" smtClean="0"/>
              <a:t>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8213367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6A3EA9-E5C2-4746-9A88-79571C06171A}" type="slidenum">
              <a:rPr kumimoji="1" lang="zh-TW" altLang="en-US" smtClean="0"/>
              <a:t>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5626481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6A3EA9-E5C2-4746-9A88-79571C06171A}" type="slidenum">
              <a:rPr kumimoji="1" lang="zh-TW" altLang="en-US" smtClean="0"/>
              <a:t>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5951606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6A3EA9-E5C2-4746-9A88-79571C06171A}" type="slidenum">
              <a:rPr kumimoji="1" lang="zh-TW" altLang="en-US" smtClean="0"/>
              <a:t>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7337411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6A3EA9-E5C2-4746-9A88-79571C06171A}" type="slidenum">
              <a:rPr kumimoji="1" lang="zh-TW" altLang="en-US" smtClean="0"/>
              <a:t>6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056948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圓角矩形 9">
            <a:extLst>
              <a:ext uri="{FF2B5EF4-FFF2-40B4-BE49-F238E27FC236}">
                <a16:creationId xmlns:a16="http://schemas.microsoft.com/office/drawing/2014/main" id="{DF06E74C-5F45-6F0B-2FF4-536D6EEBFDDE}"/>
              </a:ext>
            </a:extLst>
          </p:cNvPr>
          <p:cNvSpPr/>
          <p:nvPr userDrawn="1"/>
        </p:nvSpPr>
        <p:spPr>
          <a:xfrm rot="16200000">
            <a:off x="6035948" y="583250"/>
            <a:ext cx="203719" cy="12094245"/>
          </a:xfrm>
          <a:prstGeom prst="roundRect">
            <a:avLst/>
          </a:prstGeom>
          <a:solidFill>
            <a:srgbClr val="52C6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11" name="圓角矩形 10">
            <a:extLst>
              <a:ext uri="{FF2B5EF4-FFF2-40B4-BE49-F238E27FC236}">
                <a16:creationId xmlns:a16="http://schemas.microsoft.com/office/drawing/2014/main" id="{3726583E-4040-6B20-7364-18AC0C5ADDBB}"/>
              </a:ext>
            </a:extLst>
          </p:cNvPr>
          <p:cNvSpPr/>
          <p:nvPr userDrawn="1"/>
        </p:nvSpPr>
        <p:spPr>
          <a:xfrm rot="5400000">
            <a:off x="5742936" y="638253"/>
            <a:ext cx="203717" cy="11508222"/>
          </a:xfrm>
          <a:prstGeom prst="roundRect">
            <a:avLst/>
          </a:prstGeom>
          <a:solidFill>
            <a:srgbClr val="A02D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EF087419-1FB8-A9C5-5276-B2952576380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60659" y="1644747"/>
            <a:ext cx="3270683" cy="764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2558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924E549-D79E-9991-FA1D-D10811F83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0AE051C-3A77-6685-2BB5-7F71AA0DFF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A0FCD8F-70B6-803B-F0CC-9A2BE7C02C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04AE0-0F12-D643-8191-84C47710B49A}" type="datetimeFigureOut">
              <a:rPr kumimoji="1" lang="zh-TW" altLang="en-US" smtClean="0"/>
              <a:t>2023/11/7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F784CF7-B28E-1954-8D52-EBFC20DF90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2B04D19-81D3-5870-1780-F191E1EF2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71946-08F6-9147-A381-DC7E4BE752BE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925897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8805513D-9801-307B-C83E-A85CFF0028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82E8B8D-F4AD-E0BA-2975-3E09464C68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CA28157-4C54-1059-F925-8E186C013E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04AE0-0F12-D643-8191-84C47710B49A}" type="datetimeFigureOut">
              <a:rPr kumimoji="1" lang="zh-TW" altLang="en-US" smtClean="0"/>
              <a:t>2023/11/7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58AD59A-5E71-45F9-FF5A-C6DC0313E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6667CEC-E16E-AA89-0FFF-A10FC38B6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71946-08F6-9147-A381-DC7E4BE752BE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214191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076A4D3-7E8E-BF06-946F-1E7B0F384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9D9B3E9-7CA2-CE8F-2AEC-EC3F0382C1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B8D8ED2-FDBC-1C66-415A-DEFED12447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04AE0-0F12-D643-8191-84C47710B49A}" type="datetimeFigureOut">
              <a:rPr kumimoji="1" lang="zh-TW" altLang="en-US" smtClean="0"/>
              <a:t>2023/11/7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E53EA30-F0C2-0E09-1440-10F96D98A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C2F9FDE-B236-F419-1A17-8688F638F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71946-08F6-9147-A381-DC7E4BE752BE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952819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A31DBD4-A392-1967-4CFB-6C52581273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0977D0A-E4E8-D52D-318D-E3BA7B3ADE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A1043B7-E7C1-D080-0B44-5DF1026CC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04AE0-0F12-D643-8191-84C47710B49A}" type="datetimeFigureOut">
              <a:rPr kumimoji="1" lang="zh-TW" altLang="en-US" smtClean="0"/>
              <a:t>2023/11/7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927578B-57FA-4878-D880-1B545A530C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674C99B-56FF-2C6E-1C8A-2FB5D2D24F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71946-08F6-9147-A381-DC7E4BE752BE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3506430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4E1C3B0-3E77-2715-807D-F8DFE5D37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7BBEC02-8206-2D43-1DE9-BB935ECF0A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E3D4BA4-DE50-EBED-3DD7-B797EC3EC5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6DFC7E4-9583-5203-BCE4-F6608384EC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04AE0-0F12-D643-8191-84C47710B49A}" type="datetimeFigureOut">
              <a:rPr kumimoji="1" lang="zh-TW" altLang="en-US" smtClean="0"/>
              <a:t>2023/11/7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E782749-FB77-68AC-4B93-ADFB15BA9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715EB31-9718-2AE3-4661-AE562AF7C9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71946-08F6-9147-A381-DC7E4BE752BE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7275530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0DB500E-799A-5210-DEA3-B8AC20295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C413FB0-2127-1EC4-A440-0F87FA4B93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495B75C-E747-D5B1-5A55-A965F4A2CD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E08E9787-503D-03AE-2CB3-54FF13504B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9158C3DB-05F9-B52A-442A-B8826844E5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FABEB9F0-7CA7-FDD3-5C4B-B20974602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04AE0-0F12-D643-8191-84C47710B49A}" type="datetimeFigureOut">
              <a:rPr kumimoji="1" lang="zh-TW" altLang="en-US" smtClean="0"/>
              <a:t>2023/11/7</a:t>
            </a:fld>
            <a:endParaRPr kumimoji="1"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D6F81C26-F091-D670-84B8-030B9E8C7D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8776F6E2-C6C3-8FEA-8BDA-8643C1880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71946-08F6-9147-A381-DC7E4BE752BE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292681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FC914BB-FCEE-7445-D0A8-85362E331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30485898-DABE-5D53-75A4-87B28B343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04AE0-0F12-D643-8191-84C47710B49A}" type="datetimeFigureOut">
              <a:rPr kumimoji="1" lang="zh-TW" altLang="en-US" smtClean="0"/>
              <a:t>2023/11/7</a:t>
            </a:fld>
            <a:endParaRPr kumimoji="1"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0EF87F26-C0D3-7650-2CC6-AE6754BE6C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961F56B5-8CBB-7575-85EB-819BE3EAE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71946-08F6-9147-A381-DC7E4BE752BE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78451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84129454-436C-D8CB-F462-6CFA113DE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04AE0-0F12-D643-8191-84C47710B49A}" type="datetimeFigureOut">
              <a:rPr kumimoji="1" lang="zh-TW" altLang="en-US" smtClean="0"/>
              <a:t>2023/11/7</a:t>
            </a:fld>
            <a:endParaRPr kumimoji="1"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4C7A1636-84CB-5012-88B6-49FEB4E000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4A8D8B0-6E83-0774-4AB3-427EA574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71946-08F6-9147-A381-DC7E4BE752BE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486494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379A6A9-50C4-BDD4-566B-0F5B5FB197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9A3A25B-A11E-0414-C7CD-D32EA38B17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A5B92DA7-C0FB-CA7D-500B-4442AD64B0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D4E9D5CC-0B22-9EA9-851D-8243A2D40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04AE0-0F12-D643-8191-84C47710B49A}" type="datetimeFigureOut">
              <a:rPr kumimoji="1" lang="zh-TW" altLang="en-US" smtClean="0"/>
              <a:t>2023/11/7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A8EBA18-CD8C-821A-54D4-4514FFDAE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6192DF2-5A1E-2883-B1DB-A55E9B86E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71946-08F6-9147-A381-DC7E4BE752BE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4422298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AEDF911-ECED-DAC9-BC81-106B6B3C9E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6394725F-C486-F094-6CD6-F99B5506CBD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16CFC339-2640-C2D0-7300-DDD5F568F3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AC4346E-9DFD-C6AF-CA55-2B09FFEFD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04AE0-0F12-D643-8191-84C47710B49A}" type="datetimeFigureOut">
              <a:rPr kumimoji="1" lang="zh-TW" altLang="en-US" smtClean="0"/>
              <a:t>2023/11/7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1BF7132-8ACA-B459-004B-25A526979A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7EC0560-8930-56C3-4AFE-CFB21BF65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71946-08F6-9147-A381-DC7E4BE752BE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83603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270F0D1B-017A-863E-B35F-0571FB695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129AE2E-21E4-8953-9F39-110EA5ED15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68D5596-9BB9-D4DC-3AA3-47845B4125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404AE0-0F12-D643-8191-84C47710B49A}" type="datetimeFigureOut">
              <a:rPr kumimoji="1" lang="zh-TW" altLang="en-US" smtClean="0"/>
              <a:t>2023/11/7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A3BFF2A-B59A-674A-8A30-632EA6AB1C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117CEBA-17F5-EF26-8B00-7781386A64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E71946-08F6-9147-A381-DC7E4BE752BE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502523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maac.io/2hgUB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maac.io/2hgUB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字方塊 14">
            <a:extLst>
              <a:ext uri="{FF2B5EF4-FFF2-40B4-BE49-F238E27FC236}">
                <a16:creationId xmlns:a16="http://schemas.microsoft.com/office/drawing/2014/main" id="{DD536F13-7660-4286-DF31-9960BC264663}"/>
              </a:ext>
            </a:extLst>
          </p:cNvPr>
          <p:cNvSpPr txBox="1"/>
          <p:nvPr/>
        </p:nvSpPr>
        <p:spPr>
          <a:xfrm>
            <a:off x="427809" y="421104"/>
            <a:ext cx="22358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20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網頁結構說明</a:t>
            </a:r>
          </a:p>
        </p:txBody>
      </p:sp>
      <p:grpSp>
        <p:nvGrpSpPr>
          <p:cNvPr id="17" name="群組 16">
            <a:extLst>
              <a:ext uri="{FF2B5EF4-FFF2-40B4-BE49-F238E27FC236}">
                <a16:creationId xmlns:a16="http://schemas.microsoft.com/office/drawing/2014/main" id="{777FA92A-4C32-E56F-07A7-451A839B34E1}"/>
              </a:ext>
            </a:extLst>
          </p:cNvPr>
          <p:cNvGrpSpPr/>
          <p:nvPr/>
        </p:nvGrpSpPr>
        <p:grpSpPr>
          <a:xfrm>
            <a:off x="3722914" y="821214"/>
            <a:ext cx="4746172" cy="5615685"/>
            <a:chOff x="3570514" y="621158"/>
            <a:chExt cx="4746172" cy="5615685"/>
          </a:xfrm>
        </p:grpSpPr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AC595749-746F-CD3F-7160-B16162ED5048}"/>
                </a:ext>
              </a:extLst>
            </p:cNvPr>
            <p:cNvSpPr/>
            <p:nvPr/>
          </p:nvSpPr>
          <p:spPr>
            <a:xfrm>
              <a:off x="3570514" y="621158"/>
              <a:ext cx="4746172" cy="1018955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TW" altLang="en-US" sz="1400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頭圖</a:t>
              </a:r>
              <a:r>
                <a:rPr kumimoji="1" lang="en-US" altLang="zh-TW" sz="1400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Banner (</a:t>
              </a:r>
              <a:r>
                <a:rPr kumimoji="1" lang="zh-TW" altLang="en-US" sz="1400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活動主視覺</a:t>
              </a:r>
              <a:r>
                <a:rPr kumimoji="1" lang="en-US" altLang="zh-TW" sz="1400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)</a:t>
              </a:r>
              <a:endParaRPr kumimoji="1" lang="zh-TW" altLang="en-US" sz="14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E4FBEF74-CDDF-C739-748E-6F22BD5F687D}"/>
                </a:ext>
              </a:extLst>
            </p:cNvPr>
            <p:cNvSpPr/>
            <p:nvPr/>
          </p:nvSpPr>
          <p:spPr>
            <a:xfrm>
              <a:off x="3570514" y="1779400"/>
              <a:ext cx="4746172" cy="47467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TW" altLang="en-US" sz="1400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活動資格、活動時間</a:t>
              </a:r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15D1EF49-6719-9D0A-18CA-FEF28066A1D7}"/>
                </a:ext>
              </a:extLst>
            </p:cNvPr>
            <p:cNvSpPr/>
            <p:nvPr/>
          </p:nvSpPr>
          <p:spPr>
            <a:xfrm>
              <a:off x="3570514" y="2393358"/>
              <a:ext cx="4746172" cy="1142326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TW" altLang="en-US" sz="1400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活動辦法</a:t>
              </a: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2EAB956E-9B30-ACBD-53EB-82656E28B5DB}"/>
                </a:ext>
              </a:extLst>
            </p:cNvPr>
            <p:cNvSpPr/>
            <p:nvPr/>
          </p:nvSpPr>
          <p:spPr>
            <a:xfrm>
              <a:off x="3570514" y="3674971"/>
              <a:ext cx="4746172" cy="1142326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TW" altLang="en-US" sz="1400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活動獎項一覽</a:t>
              </a: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5E4BBFB7-4DA0-02F2-27F2-0BDE56BDC4E8}"/>
                </a:ext>
              </a:extLst>
            </p:cNvPr>
            <p:cNvSpPr/>
            <p:nvPr/>
          </p:nvSpPr>
          <p:spPr>
            <a:xfrm>
              <a:off x="3570514" y="4956584"/>
              <a:ext cx="4746172" cy="760647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TW" altLang="en-US" sz="1400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注意事項</a:t>
              </a: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B533C072-C598-7441-75BB-1B6EB7B624DB}"/>
                </a:ext>
              </a:extLst>
            </p:cNvPr>
            <p:cNvSpPr/>
            <p:nvPr/>
          </p:nvSpPr>
          <p:spPr>
            <a:xfrm>
              <a:off x="3570514" y="5856519"/>
              <a:ext cx="4746172" cy="380324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TW" altLang="en-US" sz="1400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警語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825205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一張含有 文字, 螢幕擷取畫面, 網站, 網路廣告 的圖片&#10;&#10;自動產生的描述">
            <a:extLst>
              <a:ext uri="{FF2B5EF4-FFF2-40B4-BE49-F238E27FC236}">
                <a16:creationId xmlns:a16="http://schemas.microsoft.com/office/drawing/2014/main" id="{1DD051B4-C782-B221-E3A3-077A1BBA7A8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484" b="56258"/>
          <a:stretch/>
        </p:blipFill>
        <p:spPr>
          <a:xfrm>
            <a:off x="4381240" y="2387601"/>
            <a:ext cx="6845557" cy="4470399"/>
          </a:xfrm>
          <a:prstGeom prst="rect">
            <a:avLst/>
          </a:prstGeom>
        </p:spPr>
      </p:pic>
      <p:sp>
        <p:nvSpPr>
          <p:cNvPr id="15" name="文字方塊 14">
            <a:extLst>
              <a:ext uri="{FF2B5EF4-FFF2-40B4-BE49-F238E27FC236}">
                <a16:creationId xmlns:a16="http://schemas.microsoft.com/office/drawing/2014/main" id="{DD536F13-7660-4286-DF31-9960BC264663}"/>
              </a:ext>
            </a:extLst>
          </p:cNvPr>
          <p:cNvSpPr txBox="1"/>
          <p:nvPr/>
        </p:nvSpPr>
        <p:spPr>
          <a:xfrm>
            <a:off x="427809" y="421104"/>
            <a:ext cx="13247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20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頁面示意</a:t>
            </a:r>
          </a:p>
        </p:txBody>
      </p:sp>
      <p:grpSp>
        <p:nvGrpSpPr>
          <p:cNvPr id="8" name="群組 7">
            <a:extLst>
              <a:ext uri="{FF2B5EF4-FFF2-40B4-BE49-F238E27FC236}">
                <a16:creationId xmlns:a16="http://schemas.microsoft.com/office/drawing/2014/main" id="{5377AAE9-FB3C-AADB-AEA4-4B7B276DB787}"/>
              </a:ext>
            </a:extLst>
          </p:cNvPr>
          <p:cNvGrpSpPr/>
          <p:nvPr/>
        </p:nvGrpSpPr>
        <p:grpSpPr>
          <a:xfrm>
            <a:off x="4381241" y="0"/>
            <a:ext cx="6845559" cy="6858000"/>
            <a:chOff x="4381241" y="0"/>
            <a:chExt cx="6845559" cy="6858000"/>
          </a:xfrm>
        </p:grpSpPr>
        <p:pic>
          <p:nvPicPr>
            <p:cNvPr id="7" name="圖片 6">
              <a:extLst>
                <a:ext uri="{FF2B5EF4-FFF2-40B4-BE49-F238E27FC236}">
                  <a16:creationId xmlns:a16="http://schemas.microsoft.com/office/drawing/2014/main" id="{B7BC907C-E183-25ED-CD2D-DC9B63302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381241" y="0"/>
              <a:ext cx="6845558" cy="2391191"/>
            </a:xfrm>
            <a:prstGeom prst="rect">
              <a:avLst/>
            </a:prstGeom>
          </p:spPr>
        </p:pic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3F246311-32E1-F222-22C2-51E47183CEEE}"/>
                </a:ext>
              </a:extLst>
            </p:cNvPr>
            <p:cNvSpPr/>
            <p:nvPr/>
          </p:nvSpPr>
          <p:spPr>
            <a:xfrm>
              <a:off x="4381242" y="0"/>
              <a:ext cx="6845558" cy="6858000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</p:grpSp>
      <p:grpSp>
        <p:nvGrpSpPr>
          <p:cNvPr id="11" name="群組 10">
            <a:extLst>
              <a:ext uri="{FF2B5EF4-FFF2-40B4-BE49-F238E27FC236}">
                <a16:creationId xmlns:a16="http://schemas.microsoft.com/office/drawing/2014/main" id="{69EEA0F2-C3E7-C4CD-4150-A963691C10E9}"/>
              </a:ext>
            </a:extLst>
          </p:cNvPr>
          <p:cNvGrpSpPr/>
          <p:nvPr/>
        </p:nvGrpSpPr>
        <p:grpSpPr>
          <a:xfrm>
            <a:off x="11428185" y="5017899"/>
            <a:ext cx="342900" cy="1471018"/>
            <a:chOff x="11442700" y="5046928"/>
            <a:chExt cx="342900" cy="1471018"/>
          </a:xfrm>
        </p:grpSpPr>
        <p:sp>
          <p:nvSpPr>
            <p:cNvPr id="9" name="三角形 8">
              <a:extLst>
                <a:ext uri="{FF2B5EF4-FFF2-40B4-BE49-F238E27FC236}">
                  <a16:creationId xmlns:a16="http://schemas.microsoft.com/office/drawing/2014/main" id="{CA755470-9674-61FA-6309-3A338D65696D}"/>
                </a:ext>
              </a:extLst>
            </p:cNvPr>
            <p:cNvSpPr/>
            <p:nvPr/>
          </p:nvSpPr>
          <p:spPr>
            <a:xfrm rot="10800000">
              <a:off x="11546205" y="6400799"/>
              <a:ext cx="135891" cy="117147"/>
            </a:xfrm>
            <a:prstGeom prst="triangl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10" name="文字方塊 9">
              <a:extLst>
                <a:ext uri="{FF2B5EF4-FFF2-40B4-BE49-F238E27FC236}">
                  <a16:creationId xmlns:a16="http://schemas.microsoft.com/office/drawing/2014/main" id="{95586583-2E2D-7CB9-4320-14A836198C4D}"/>
                </a:ext>
              </a:extLst>
            </p:cNvPr>
            <p:cNvSpPr txBox="1"/>
            <p:nvPr/>
          </p:nvSpPr>
          <p:spPr>
            <a:xfrm>
              <a:off x="11442700" y="5046928"/>
              <a:ext cx="342900" cy="12772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TW" altLang="en-US" sz="1100" dirty="0"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往下頁移動閱覽</a:t>
              </a:r>
            </a:p>
          </p:txBody>
        </p:sp>
      </p:grpSp>
      <p:grpSp>
        <p:nvGrpSpPr>
          <p:cNvPr id="12" name="群組 11">
            <a:extLst>
              <a:ext uri="{FF2B5EF4-FFF2-40B4-BE49-F238E27FC236}">
                <a16:creationId xmlns:a16="http://schemas.microsoft.com/office/drawing/2014/main" id="{6BBE0E16-7848-928A-5B66-133357573A5F}"/>
              </a:ext>
            </a:extLst>
          </p:cNvPr>
          <p:cNvGrpSpPr/>
          <p:nvPr/>
        </p:nvGrpSpPr>
        <p:grpSpPr>
          <a:xfrm>
            <a:off x="517344" y="1314568"/>
            <a:ext cx="1973333" cy="2173776"/>
            <a:chOff x="3570514" y="621158"/>
            <a:chExt cx="4746172" cy="5615685"/>
          </a:xfrm>
        </p:grpSpPr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EAE6724A-0D58-DDD9-7F5D-D53712DF79E9}"/>
                </a:ext>
              </a:extLst>
            </p:cNvPr>
            <p:cNvSpPr/>
            <p:nvPr/>
          </p:nvSpPr>
          <p:spPr>
            <a:xfrm>
              <a:off x="3570514" y="621158"/>
              <a:ext cx="4746172" cy="1018955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TW" altLang="en-US" sz="800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頭圖</a:t>
              </a:r>
              <a:r>
                <a:rPr kumimoji="1" lang="en-US" altLang="zh-TW" sz="800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Banner (</a:t>
              </a:r>
              <a:r>
                <a:rPr kumimoji="1" lang="zh-TW" altLang="en-US" sz="800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活動主視覺</a:t>
              </a:r>
              <a:r>
                <a:rPr kumimoji="1" lang="en-US" altLang="zh-TW" sz="800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)</a:t>
              </a:r>
              <a:endParaRPr kumimoji="1" lang="zh-TW" altLang="en-US" sz="8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E575C7B2-B0F2-9165-2495-D329C22B12BF}"/>
                </a:ext>
              </a:extLst>
            </p:cNvPr>
            <p:cNvSpPr/>
            <p:nvPr/>
          </p:nvSpPr>
          <p:spPr>
            <a:xfrm>
              <a:off x="3570514" y="1779400"/>
              <a:ext cx="4746172" cy="47467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TW" altLang="en-US" sz="800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活動資格、活動時間</a:t>
              </a: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AB92BB45-C0E7-48C0-1DCB-7A04A26A72C0}"/>
                </a:ext>
              </a:extLst>
            </p:cNvPr>
            <p:cNvSpPr/>
            <p:nvPr/>
          </p:nvSpPr>
          <p:spPr>
            <a:xfrm>
              <a:off x="3570514" y="2393358"/>
              <a:ext cx="4746172" cy="1142326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TW" altLang="en-US" sz="800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活動辦法</a:t>
              </a: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D2690A2F-198C-538C-3104-F34470CF40F8}"/>
                </a:ext>
              </a:extLst>
            </p:cNvPr>
            <p:cNvSpPr/>
            <p:nvPr/>
          </p:nvSpPr>
          <p:spPr>
            <a:xfrm>
              <a:off x="3570514" y="3674971"/>
              <a:ext cx="4746172" cy="1142326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TW" altLang="en-US" sz="800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活動獎項一覽</a:t>
              </a: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C7EC0FE2-296C-8CAF-B183-A000E903884B}"/>
                </a:ext>
              </a:extLst>
            </p:cNvPr>
            <p:cNvSpPr/>
            <p:nvPr/>
          </p:nvSpPr>
          <p:spPr>
            <a:xfrm>
              <a:off x="3570514" y="4956584"/>
              <a:ext cx="4746172" cy="760647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TW" altLang="en-US" sz="800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注意事項</a:t>
              </a: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7B743B9D-457C-3685-25DB-0548A5AAF880}"/>
                </a:ext>
              </a:extLst>
            </p:cNvPr>
            <p:cNvSpPr/>
            <p:nvPr/>
          </p:nvSpPr>
          <p:spPr>
            <a:xfrm>
              <a:off x="3570514" y="5856519"/>
              <a:ext cx="4746172" cy="380324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TW" altLang="en-US" sz="800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警語</a:t>
              </a:r>
            </a:p>
          </p:txBody>
        </p:sp>
      </p:grp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0C3FE3E8-E2FA-2CA5-20D0-419FE93C8410}"/>
              </a:ext>
            </a:extLst>
          </p:cNvPr>
          <p:cNvSpPr txBox="1"/>
          <p:nvPr/>
        </p:nvSpPr>
        <p:spPr>
          <a:xfrm>
            <a:off x="427809" y="821214"/>
            <a:ext cx="321105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TW" sz="1200" dirty="0">
                <a:solidFill>
                  <a:srgbClr val="C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*</a:t>
            </a:r>
            <a:r>
              <a:rPr kumimoji="1" lang="zh-TW" altLang="en-US" sz="1200" dirty="0">
                <a:solidFill>
                  <a:srgbClr val="C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需再協助確認頁面內容是否完整</a:t>
            </a:r>
            <a:r>
              <a:rPr kumimoji="1" lang="en-US" altLang="zh-TW" sz="1200" dirty="0">
                <a:solidFill>
                  <a:srgbClr val="C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&amp;</a:t>
            </a:r>
            <a:r>
              <a:rPr kumimoji="1" lang="zh-TW" altLang="en-US" sz="1200" dirty="0">
                <a:solidFill>
                  <a:srgbClr val="C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正確</a:t>
            </a: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1E11638D-A2E9-D3AC-0ED7-F10512729DEF}"/>
              </a:ext>
            </a:extLst>
          </p:cNvPr>
          <p:cNvSpPr txBox="1"/>
          <p:nvPr/>
        </p:nvSpPr>
        <p:spPr>
          <a:xfrm>
            <a:off x="517344" y="3973772"/>
            <a:ext cx="366251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zh-TW" altLang="en-US" sz="1200" dirty="0">
                <a:solidFill>
                  <a:schemeClr val="bg1"/>
                </a:solidFill>
                <a:highlight>
                  <a:srgbClr val="000000"/>
                </a:highlight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文案一覽</a:t>
            </a:r>
            <a:endParaRPr kumimoji="1" lang="en-US" altLang="zh-TW" sz="1200" dirty="0">
              <a:solidFill>
                <a:schemeClr val="bg1"/>
              </a:solidFill>
              <a:highlight>
                <a:srgbClr val="000000"/>
              </a:highlight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endParaRPr kumimoji="1" lang="en-US" altLang="zh-TW" sz="1200" dirty="0">
              <a:solidFill>
                <a:schemeClr val="bg1"/>
              </a:solidFill>
              <a:highlight>
                <a:srgbClr val="000000"/>
              </a:highlight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en-US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-- </a:t>
            </a:r>
            <a:r>
              <a:rPr kumimoji="1"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活動資格</a:t>
            </a:r>
            <a:r>
              <a:rPr kumimoji="1" lang="en-US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--</a:t>
            </a:r>
          </a:p>
          <a:p>
            <a:r>
              <a:rPr kumimoji="1"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加入</a:t>
            </a:r>
            <a:r>
              <a:rPr kumimoji="1" lang="en-US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Beam Suntory</a:t>
            </a:r>
            <a:r>
              <a:rPr kumimoji="1"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威士忌愛好會</a:t>
            </a:r>
            <a:r>
              <a:rPr kumimoji="1" lang="en-US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LINE</a:t>
            </a:r>
            <a:r>
              <a:rPr kumimoji="1"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官方帳號</a:t>
            </a:r>
          </a:p>
          <a:p>
            <a:r>
              <a:rPr kumimoji="1"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完成會員綁定 ， 就有機會參與好康雙重抽</a:t>
            </a:r>
            <a:endParaRPr kumimoji="1" lang="en-US" altLang="zh-TW" sz="12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endParaRPr kumimoji="1" lang="en-US" altLang="zh-TW" sz="12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en-US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-- </a:t>
            </a:r>
            <a:r>
              <a:rPr kumimoji="1"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活動時間</a:t>
            </a:r>
            <a:r>
              <a:rPr kumimoji="1" lang="en-US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--</a:t>
            </a:r>
          </a:p>
          <a:p>
            <a:r>
              <a:rPr kumimoji="1" lang="en-US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10/31(</a:t>
            </a:r>
            <a:r>
              <a:rPr kumimoji="1"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二</a:t>
            </a:r>
            <a:r>
              <a:rPr kumimoji="1" lang="en-US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 - 12/20(</a:t>
            </a:r>
            <a:r>
              <a:rPr kumimoji="1"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三</a:t>
            </a:r>
            <a:r>
              <a:rPr kumimoji="1" lang="en-US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  <a:endParaRPr kumimoji="1" lang="zh-TW" altLang="en-US" sz="12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5531018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字方塊 14">
            <a:extLst>
              <a:ext uri="{FF2B5EF4-FFF2-40B4-BE49-F238E27FC236}">
                <a16:creationId xmlns:a16="http://schemas.microsoft.com/office/drawing/2014/main" id="{DD536F13-7660-4286-DF31-9960BC264663}"/>
              </a:ext>
            </a:extLst>
          </p:cNvPr>
          <p:cNvSpPr txBox="1"/>
          <p:nvPr/>
        </p:nvSpPr>
        <p:spPr>
          <a:xfrm>
            <a:off x="427809" y="421104"/>
            <a:ext cx="13247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20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示意畫面</a:t>
            </a:r>
          </a:p>
        </p:txBody>
      </p:sp>
      <p:grpSp>
        <p:nvGrpSpPr>
          <p:cNvPr id="2" name="群組 1">
            <a:extLst>
              <a:ext uri="{FF2B5EF4-FFF2-40B4-BE49-F238E27FC236}">
                <a16:creationId xmlns:a16="http://schemas.microsoft.com/office/drawing/2014/main" id="{96EEA8B4-2523-A2BC-7CA7-26B13404F462}"/>
              </a:ext>
            </a:extLst>
          </p:cNvPr>
          <p:cNvGrpSpPr/>
          <p:nvPr/>
        </p:nvGrpSpPr>
        <p:grpSpPr>
          <a:xfrm>
            <a:off x="4381241" y="0"/>
            <a:ext cx="6845559" cy="6858000"/>
            <a:chOff x="4381241" y="0"/>
            <a:chExt cx="6845559" cy="6858000"/>
          </a:xfrm>
        </p:grpSpPr>
        <p:pic>
          <p:nvPicPr>
            <p:cNvPr id="3" name="圖片 2" descr="一張含有 文字, 螢幕擷取畫面, 網站, 網路廣告 的圖片&#10;&#10;自動產生的描述">
              <a:extLst>
                <a:ext uri="{FF2B5EF4-FFF2-40B4-BE49-F238E27FC236}">
                  <a16:creationId xmlns:a16="http://schemas.microsoft.com/office/drawing/2014/main" id="{A212663C-FE9F-B1CE-B777-8469F113D9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381241" y="0"/>
              <a:ext cx="6845558" cy="6858000"/>
            </a:xfrm>
            <a:prstGeom prst="rect">
              <a:avLst/>
            </a:prstGeom>
          </p:spPr>
        </p:pic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3F246311-32E1-F222-22C2-51E47183CEEE}"/>
                </a:ext>
              </a:extLst>
            </p:cNvPr>
            <p:cNvSpPr/>
            <p:nvPr/>
          </p:nvSpPr>
          <p:spPr>
            <a:xfrm>
              <a:off x="4381242" y="0"/>
              <a:ext cx="6845558" cy="6858000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</p:grpSp>
      <p:grpSp>
        <p:nvGrpSpPr>
          <p:cNvPr id="4" name="群組 3">
            <a:extLst>
              <a:ext uri="{FF2B5EF4-FFF2-40B4-BE49-F238E27FC236}">
                <a16:creationId xmlns:a16="http://schemas.microsoft.com/office/drawing/2014/main" id="{A6804279-F579-FD77-EBD4-308744E6F675}"/>
              </a:ext>
            </a:extLst>
          </p:cNvPr>
          <p:cNvGrpSpPr/>
          <p:nvPr/>
        </p:nvGrpSpPr>
        <p:grpSpPr>
          <a:xfrm>
            <a:off x="11428185" y="5017899"/>
            <a:ext cx="342900" cy="1471018"/>
            <a:chOff x="11442700" y="5046928"/>
            <a:chExt cx="342900" cy="1471018"/>
          </a:xfrm>
        </p:grpSpPr>
        <p:sp>
          <p:nvSpPr>
            <p:cNvPr id="5" name="三角形 4">
              <a:extLst>
                <a:ext uri="{FF2B5EF4-FFF2-40B4-BE49-F238E27FC236}">
                  <a16:creationId xmlns:a16="http://schemas.microsoft.com/office/drawing/2014/main" id="{741E5E2B-23C0-4C66-113B-014C53590488}"/>
                </a:ext>
              </a:extLst>
            </p:cNvPr>
            <p:cNvSpPr/>
            <p:nvPr/>
          </p:nvSpPr>
          <p:spPr>
            <a:xfrm rot="10800000">
              <a:off x="11546205" y="6400799"/>
              <a:ext cx="135891" cy="117147"/>
            </a:xfrm>
            <a:prstGeom prst="triangl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8" name="文字方塊 7">
              <a:extLst>
                <a:ext uri="{FF2B5EF4-FFF2-40B4-BE49-F238E27FC236}">
                  <a16:creationId xmlns:a16="http://schemas.microsoft.com/office/drawing/2014/main" id="{D83657C0-2712-8F4A-3428-20E99850424A}"/>
                </a:ext>
              </a:extLst>
            </p:cNvPr>
            <p:cNvSpPr txBox="1"/>
            <p:nvPr/>
          </p:nvSpPr>
          <p:spPr>
            <a:xfrm>
              <a:off x="11442700" y="5046928"/>
              <a:ext cx="342900" cy="12772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TW" altLang="en-US" sz="1100" dirty="0"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往下頁移動閱覽</a:t>
              </a:r>
            </a:p>
          </p:txBody>
        </p:sp>
      </p:grpSp>
      <p:grpSp>
        <p:nvGrpSpPr>
          <p:cNvPr id="17" name="群組 16">
            <a:extLst>
              <a:ext uri="{FF2B5EF4-FFF2-40B4-BE49-F238E27FC236}">
                <a16:creationId xmlns:a16="http://schemas.microsoft.com/office/drawing/2014/main" id="{39BBCA13-4825-E2D4-57A4-8DBD8DF51304}"/>
              </a:ext>
            </a:extLst>
          </p:cNvPr>
          <p:cNvGrpSpPr/>
          <p:nvPr/>
        </p:nvGrpSpPr>
        <p:grpSpPr>
          <a:xfrm>
            <a:off x="517344" y="1314568"/>
            <a:ext cx="1973333" cy="2173776"/>
            <a:chOff x="3570514" y="621158"/>
            <a:chExt cx="4746172" cy="5615685"/>
          </a:xfrm>
          <a:noFill/>
        </p:grpSpPr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B5129B26-7D60-B0DD-502B-352BA55B0950}"/>
                </a:ext>
              </a:extLst>
            </p:cNvPr>
            <p:cNvSpPr/>
            <p:nvPr/>
          </p:nvSpPr>
          <p:spPr>
            <a:xfrm>
              <a:off x="3570514" y="621158"/>
              <a:ext cx="4746172" cy="101895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TW" altLang="en-US" sz="800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頭圖</a:t>
              </a:r>
              <a:r>
                <a:rPr kumimoji="1" lang="en-US" altLang="zh-TW" sz="800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Banner (</a:t>
              </a:r>
              <a:r>
                <a:rPr kumimoji="1" lang="zh-TW" altLang="en-US" sz="800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活動主視覺</a:t>
              </a:r>
              <a:r>
                <a:rPr kumimoji="1" lang="en-US" altLang="zh-TW" sz="800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)</a:t>
              </a:r>
              <a:endParaRPr kumimoji="1" lang="zh-TW" altLang="en-US" sz="8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2EE4610E-ADF6-1596-2031-2175084A05AF}"/>
                </a:ext>
              </a:extLst>
            </p:cNvPr>
            <p:cNvSpPr/>
            <p:nvPr/>
          </p:nvSpPr>
          <p:spPr>
            <a:xfrm>
              <a:off x="3570514" y="1779400"/>
              <a:ext cx="4746172" cy="474671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TW" altLang="en-US" sz="800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活動資格、活動時間</a:t>
              </a: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2C8E9070-5BE0-65C1-513E-C2F311CFA859}"/>
                </a:ext>
              </a:extLst>
            </p:cNvPr>
            <p:cNvSpPr/>
            <p:nvPr/>
          </p:nvSpPr>
          <p:spPr>
            <a:xfrm>
              <a:off x="3570514" y="2393358"/>
              <a:ext cx="4746172" cy="114232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TW" altLang="en-US" sz="800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活動辦法</a:t>
              </a: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195E9FCE-1FF2-D210-DF5B-773FA68A7E3B}"/>
                </a:ext>
              </a:extLst>
            </p:cNvPr>
            <p:cNvSpPr/>
            <p:nvPr/>
          </p:nvSpPr>
          <p:spPr>
            <a:xfrm>
              <a:off x="3570514" y="3674971"/>
              <a:ext cx="4746172" cy="1142326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TW" altLang="en-US" sz="800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活動獎項一覽</a:t>
              </a:r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EEFAE96D-2C72-1D89-8CC1-59C904A30517}"/>
                </a:ext>
              </a:extLst>
            </p:cNvPr>
            <p:cNvSpPr/>
            <p:nvPr/>
          </p:nvSpPr>
          <p:spPr>
            <a:xfrm>
              <a:off x="3570514" y="4956584"/>
              <a:ext cx="4746172" cy="760647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TW" altLang="en-US" sz="800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注意事項</a:t>
              </a:r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46B4E0BE-5E9A-37DB-1A07-6B03A00313B0}"/>
                </a:ext>
              </a:extLst>
            </p:cNvPr>
            <p:cNvSpPr/>
            <p:nvPr/>
          </p:nvSpPr>
          <p:spPr>
            <a:xfrm>
              <a:off x="3570514" y="5856519"/>
              <a:ext cx="4746172" cy="380324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TW" altLang="en-US" sz="800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警語</a:t>
              </a:r>
            </a:p>
          </p:txBody>
        </p:sp>
      </p:grp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E1742268-92EA-4833-92E3-8455909D0E12}"/>
              </a:ext>
            </a:extLst>
          </p:cNvPr>
          <p:cNvSpPr txBox="1"/>
          <p:nvPr/>
        </p:nvSpPr>
        <p:spPr>
          <a:xfrm>
            <a:off x="427809" y="821214"/>
            <a:ext cx="321105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TW" sz="1200" dirty="0">
                <a:solidFill>
                  <a:srgbClr val="C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*</a:t>
            </a:r>
            <a:r>
              <a:rPr kumimoji="1" lang="zh-TW" altLang="en-US" sz="1200" dirty="0">
                <a:solidFill>
                  <a:srgbClr val="C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需再協助確認頁面內容是否完整</a:t>
            </a:r>
            <a:r>
              <a:rPr kumimoji="1" lang="en-US" altLang="zh-TW" sz="1200" dirty="0">
                <a:solidFill>
                  <a:srgbClr val="C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&amp;</a:t>
            </a:r>
            <a:r>
              <a:rPr kumimoji="1" lang="zh-TW" altLang="en-US" sz="1200" dirty="0">
                <a:solidFill>
                  <a:srgbClr val="C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正確</a:t>
            </a:r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8846941C-4ECA-A75B-2A80-CC059AF77DD1}"/>
              </a:ext>
            </a:extLst>
          </p:cNvPr>
          <p:cNvSpPr txBox="1"/>
          <p:nvPr/>
        </p:nvSpPr>
        <p:spPr>
          <a:xfrm>
            <a:off x="517343" y="3973772"/>
            <a:ext cx="3375784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zh-TW" altLang="en-US" sz="1200" dirty="0">
                <a:solidFill>
                  <a:schemeClr val="bg1"/>
                </a:solidFill>
                <a:highlight>
                  <a:srgbClr val="000000"/>
                </a:highlight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文案一覽</a:t>
            </a:r>
            <a:endParaRPr kumimoji="1" lang="en-US" altLang="zh-TW" sz="1200" dirty="0">
              <a:solidFill>
                <a:schemeClr val="bg1"/>
              </a:solidFill>
              <a:highlight>
                <a:srgbClr val="000000"/>
              </a:highlight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endParaRPr kumimoji="1" lang="en-US" altLang="zh-TW" sz="1200" dirty="0">
              <a:solidFill>
                <a:schemeClr val="bg1"/>
              </a:solidFill>
              <a:highlight>
                <a:srgbClr val="000000"/>
              </a:highlight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en-US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-- </a:t>
            </a:r>
            <a:r>
              <a:rPr kumimoji="1"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活動辦法</a:t>
            </a:r>
            <a:r>
              <a:rPr kumimoji="1" lang="en-US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--</a:t>
            </a:r>
          </a:p>
          <a:p>
            <a:r>
              <a:rPr kumimoji="1"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第一重｜會員點數抽獎  豐馥好禮享不完</a:t>
            </a:r>
            <a:endParaRPr kumimoji="1" lang="en-US" altLang="zh-TW" sz="12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購買指定商品 ， 至</a:t>
            </a:r>
            <a:r>
              <a:rPr kumimoji="1" lang="en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LINE</a:t>
            </a:r>
            <a:r>
              <a:rPr kumimoji="1"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官方帳號內</a:t>
            </a:r>
            <a:r>
              <a:rPr kumimoji="1" lang="en-US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『</a:t>
            </a:r>
            <a:r>
              <a:rPr kumimoji="1"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會員專區</a:t>
            </a:r>
            <a:r>
              <a:rPr kumimoji="1" lang="en-US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』 </a:t>
            </a:r>
          </a:p>
          <a:p>
            <a:r>
              <a:rPr kumimoji="1"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掃描</a:t>
            </a:r>
            <a:r>
              <a:rPr kumimoji="1" lang="en-US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/</a:t>
            </a:r>
            <a:r>
              <a:rPr kumimoji="1"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登錄瓶身</a:t>
            </a:r>
            <a:r>
              <a:rPr kumimoji="1" lang="en" altLang="zh-TW" sz="12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QRcode</a:t>
            </a:r>
            <a:r>
              <a:rPr kumimoji="1"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序號 ， 獲得會員點數</a:t>
            </a:r>
          </a:p>
          <a:p>
            <a:endParaRPr kumimoji="1" lang="zh-TW" altLang="en-US" sz="12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累積達指定門檻 ， 即可兌換抽獎券 ， 參加會員專屬抽獎</a:t>
            </a:r>
          </a:p>
          <a:p>
            <a:r>
              <a:rPr kumimoji="1" lang="zh-TW" altLang="en-US" sz="1200" dirty="0">
                <a:solidFill>
                  <a:schemeClr val="bg1">
                    <a:lumMod val="6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*每</a:t>
            </a:r>
            <a:r>
              <a:rPr kumimoji="1" lang="en-US" altLang="zh-TW" sz="1200" dirty="0">
                <a:solidFill>
                  <a:schemeClr val="bg1">
                    <a:lumMod val="6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3</a:t>
            </a:r>
            <a:r>
              <a:rPr kumimoji="1" lang="zh-TW" altLang="en-US" sz="1200" dirty="0">
                <a:solidFill>
                  <a:schemeClr val="bg1">
                    <a:lumMod val="6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點兌換乙張 ， 每組會員帳號每週限兌二次 ， 活動期間內分批使用 ， 至多可享有</a:t>
            </a:r>
            <a:r>
              <a:rPr kumimoji="1" lang="en-US" altLang="zh-TW" sz="1200" dirty="0">
                <a:solidFill>
                  <a:schemeClr val="bg1">
                    <a:lumMod val="6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14</a:t>
            </a:r>
            <a:r>
              <a:rPr kumimoji="1" lang="zh-TW" altLang="en-US" sz="1200" dirty="0">
                <a:solidFill>
                  <a:schemeClr val="bg1">
                    <a:lumMod val="6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次機會</a:t>
            </a:r>
          </a:p>
        </p:txBody>
      </p:sp>
    </p:spTree>
    <p:extLst>
      <p:ext uri="{BB962C8B-B14F-4D97-AF65-F5344CB8AC3E}">
        <p14:creationId xmlns:p14="http://schemas.microsoft.com/office/powerpoint/2010/main" val="25167687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群組 1">
            <a:extLst>
              <a:ext uri="{FF2B5EF4-FFF2-40B4-BE49-F238E27FC236}">
                <a16:creationId xmlns:a16="http://schemas.microsoft.com/office/drawing/2014/main" id="{D5819E21-CBD2-9F1B-08B0-42C4F25728EE}"/>
              </a:ext>
            </a:extLst>
          </p:cNvPr>
          <p:cNvGrpSpPr/>
          <p:nvPr/>
        </p:nvGrpSpPr>
        <p:grpSpPr>
          <a:xfrm>
            <a:off x="4367387" y="0"/>
            <a:ext cx="6845559" cy="6858000"/>
            <a:chOff x="4381241" y="0"/>
            <a:chExt cx="6845559" cy="6858000"/>
          </a:xfrm>
        </p:grpSpPr>
        <p:pic>
          <p:nvPicPr>
            <p:cNvPr id="3" name="圖片 2" descr="一張含有 文字, 螢幕擷取畫面, 網站, 網路廣告 的圖片&#10;&#10;自動產生的描述">
              <a:extLst>
                <a:ext uri="{FF2B5EF4-FFF2-40B4-BE49-F238E27FC236}">
                  <a16:creationId xmlns:a16="http://schemas.microsoft.com/office/drawing/2014/main" id="{A212663C-FE9F-B1CE-B777-8469F113D9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381241" y="0"/>
              <a:ext cx="6845558" cy="6858000"/>
            </a:xfrm>
            <a:prstGeom prst="rect">
              <a:avLst/>
            </a:prstGeom>
          </p:spPr>
        </p:pic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3F246311-32E1-F222-22C2-51E47183CEEE}"/>
                </a:ext>
              </a:extLst>
            </p:cNvPr>
            <p:cNvSpPr/>
            <p:nvPr/>
          </p:nvSpPr>
          <p:spPr>
            <a:xfrm>
              <a:off x="4381242" y="0"/>
              <a:ext cx="6845558" cy="6858000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</p:grpSp>
      <p:grpSp>
        <p:nvGrpSpPr>
          <p:cNvPr id="4" name="群組 3">
            <a:extLst>
              <a:ext uri="{FF2B5EF4-FFF2-40B4-BE49-F238E27FC236}">
                <a16:creationId xmlns:a16="http://schemas.microsoft.com/office/drawing/2014/main" id="{236037BD-55D8-0271-9A5D-7E074E192974}"/>
              </a:ext>
            </a:extLst>
          </p:cNvPr>
          <p:cNvGrpSpPr/>
          <p:nvPr/>
        </p:nvGrpSpPr>
        <p:grpSpPr>
          <a:xfrm>
            <a:off x="11428185" y="5017899"/>
            <a:ext cx="342900" cy="1471018"/>
            <a:chOff x="11442700" y="5046928"/>
            <a:chExt cx="342900" cy="1471018"/>
          </a:xfrm>
        </p:grpSpPr>
        <p:sp>
          <p:nvSpPr>
            <p:cNvPr id="5" name="三角形 4">
              <a:extLst>
                <a:ext uri="{FF2B5EF4-FFF2-40B4-BE49-F238E27FC236}">
                  <a16:creationId xmlns:a16="http://schemas.microsoft.com/office/drawing/2014/main" id="{37B1A7C7-F6E9-FDAA-C2AF-A31C1D354064}"/>
                </a:ext>
              </a:extLst>
            </p:cNvPr>
            <p:cNvSpPr/>
            <p:nvPr/>
          </p:nvSpPr>
          <p:spPr>
            <a:xfrm rot="10800000">
              <a:off x="11546205" y="6400799"/>
              <a:ext cx="135891" cy="117147"/>
            </a:xfrm>
            <a:prstGeom prst="triangl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7" name="文字方塊 6">
              <a:extLst>
                <a:ext uri="{FF2B5EF4-FFF2-40B4-BE49-F238E27FC236}">
                  <a16:creationId xmlns:a16="http://schemas.microsoft.com/office/drawing/2014/main" id="{4CE36E05-9592-7197-3A7E-61D966EDADB7}"/>
                </a:ext>
              </a:extLst>
            </p:cNvPr>
            <p:cNvSpPr txBox="1"/>
            <p:nvPr/>
          </p:nvSpPr>
          <p:spPr>
            <a:xfrm>
              <a:off x="11442700" y="5046928"/>
              <a:ext cx="342900" cy="12772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TW" altLang="en-US" sz="1100" dirty="0"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往下頁移動閱覽</a:t>
              </a:r>
            </a:p>
          </p:txBody>
        </p:sp>
      </p:grpSp>
      <p:sp>
        <p:nvSpPr>
          <p:cNvPr id="8" name="文字方塊 7">
            <a:extLst>
              <a:ext uri="{FF2B5EF4-FFF2-40B4-BE49-F238E27FC236}">
                <a16:creationId xmlns:a16="http://schemas.microsoft.com/office/drawing/2014/main" id="{A170BEB3-2598-7728-4802-36F534660BDA}"/>
              </a:ext>
            </a:extLst>
          </p:cNvPr>
          <p:cNvSpPr txBox="1"/>
          <p:nvPr/>
        </p:nvSpPr>
        <p:spPr>
          <a:xfrm>
            <a:off x="427809" y="421104"/>
            <a:ext cx="13247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20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頁面示意</a:t>
            </a:r>
          </a:p>
        </p:txBody>
      </p:sp>
      <p:grpSp>
        <p:nvGrpSpPr>
          <p:cNvPr id="17" name="群組 16">
            <a:extLst>
              <a:ext uri="{FF2B5EF4-FFF2-40B4-BE49-F238E27FC236}">
                <a16:creationId xmlns:a16="http://schemas.microsoft.com/office/drawing/2014/main" id="{C6DFBE76-294B-A82F-93DE-A9E4D74C18BD}"/>
              </a:ext>
            </a:extLst>
          </p:cNvPr>
          <p:cNvGrpSpPr/>
          <p:nvPr/>
        </p:nvGrpSpPr>
        <p:grpSpPr>
          <a:xfrm>
            <a:off x="517344" y="1314568"/>
            <a:ext cx="1973333" cy="2173776"/>
            <a:chOff x="3570514" y="621158"/>
            <a:chExt cx="4746172" cy="5615685"/>
          </a:xfrm>
          <a:noFill/>
        </p:grpSpPr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1FB19AF1-0188-010B-7A90-69D255DE50DB}"/>
                </a:ext>
              </a:extLst>
            </p:cNvPr>
            <p:cNvSpPr/>
            <p:nvPr/>
          </p:nvSpPr>
          <p:spPr>
            <a:xfrm>
              <a:off x="3570514" y="621158"/>
              <a:ext cx="4746172" cy="101895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TW" altLang="en-US" sz="800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頭圖</a:t>
              </a:r>
              <a:r>
                <a:rPr kumimoji="1" lang="en-US" altLang="zh-TW" sz="800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Banner (</a:t>
              </a:r>
              <a:r>
                <a:rPr kumimoji="1" lang="zh-TW" altLang="en-US" sz="800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活動主視覺</a:t>
              </a:r>
              <a:r>
                <a:rPr kumimoji="1" lang="en-US" altLang="zh-TW" sz="800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)</a:t>
              </a:r>
              <a:endParaRPr kumimoji="1" lang="zh-TW" altLang="en-US" sz="8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954BD1ED-FF5C-49C4-71AB-FF30DCF505AB}"/>
                </a:ext>
              </a:extLst>
            </p:cNvPr>
            <p:cNvSpPr/>
            <p:nvPr/>
          </p:nvSpPr>
          <p:spPr>
            <a:xfrm>
              <a:off x="3570514" y="1779400"/>
              <a:ext cx="4746172" cy="474671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TW" altLang="en-US" sz="800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活動資格、活動時間</a:t>
              </a: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0AAD61DE-3B92-69C1-F3DD-D32A0D3DCB7E}"/>
                </a:ext>
              </a:extLst>
            </p:cNvPr>
            <p:cNvSpPr/>
            <p:nvPr/>
          </p:nvSpPr>
          <p:spPr>
            <a:xfrm>
              <a:off x="3570514" y="2393358"/>
              <a:ext cx="4746172" cy="114232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TW" altLang="en-US" sz="800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活動辦法</a:t>
              </a: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78130856-3256-2E33-42AA-E3E432C7D0FE}"/>
                </a:ext>
              </a:extLst>
            </p:cNvPr>
            <p:cNvSpPr/>
            <p:nvPr/>
          </p:nvSpPr>
          <p:spPr>
            <a:xfrm>
              <a:off x="3570514" y="3674971"/>
              <a:ext cx="4746172" cy="114232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TW" altLang="en-US" sz="800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活動獎項一覽</a:t>
              </a:r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6545E7C6-A78F-7AEE-43B8-350038BCD3DD}"/>
                </a:ext>
              </a:extLst>
            </p:cNvPr>
            <p:cNvSpPr/>
            <p:nvPr/>
          </p:nvSpPr>
          <p:spPr>
            <a:xfrm>
              <a:off x="3570514" y="4956584"/>
              <a:ext cx="4746172" cy="760647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TW" altLang="en-US" sz="800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注意事項</a:t>
              </a:r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B6B4205E-5088-DF83-D7A1-E0CE1D15F992}"/>
                </a:ext>
              </a:extLst>
            </p:cNvPr>
            <p:cNvSpPr/>
            <p:nvPr/>
          </p:nvSpPr>
          <p:spPr>
            <a:xfrm>
              <a:off x="3570514" y="5856519"/>
              <a:ext cx="4746172" cy="380324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TW" altLang="en-US" sz="800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警語</a:t>
              </a:r>
            </a:p>
          </p:txBody>
        </p:sp>
      </p:grp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55798744-E946-E925-2D9C-08A0368E6CCF}"/>
              </a:ext>
            </a:extLst>
          </p:cNvPr>
          <p:cNvSpPr txBox="1"/>
          <p:nvPr/>
        </p:nvSpPr>
        <p:spPr>
          <a:xfrm>
            <a:off x="427809" y="821214"/>
            <a:ext cx="321105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TW" sz="1200" dirty="0">
                <a:solidFill>
                  <a:srgbClr val="C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*</a:t>
            </a:r>
            <a:r>
              <a:rPr kumimoji="1" lang="zh-TW" altLang="en-US" sz="1200" dirty="0">
                <a:solidFill>
                  <a:srgbClr val="C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需再協助確認頁面內容是否完整</a:t>
            </a:r>
            <a:r>
              <a:rPr kumimoji="1" lang="en-US" altLang="zh-TW" sz="1200" dirty="0">
                <a:solidFill>
                  <a:srgbClr val="C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&amp;</a:t>
            </a:r>
            <a:r>
              <a:rPr kumimoji="1" lang="zh-TW" altLang="en-US" sz="1200" dirty="0">
                <a:solidFill>
                  <a:srgbClr val="C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正確</a:t>
            </a:r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5FD88269-217B-53BF-C149-297942C60C7D}"/>
              </a:ext>
            </a:extLst>
          </p:cNvPr>
          <p:cNvSpPr txBox="1"/>
          <p:nvPr/>
        </p:nvSpPr>
        <p:spPr>
          <a:xfrm>
            <a:off x="517343" y="3889753"/>
            <a:ext cx="3211051" cy="27238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zh-TW" altLang="en-US" sz="1200" dirty="0">
                <a:solidFill>
                  <a:schemeClr val="bg1"/>
                </a:solidFill>
                <a:highlight>
                  <a:srgbClr val="000000"/>
                </a:highlight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文案一覽</a:t>
            </a:r>
            <a:endParaRPr kumimoji="1" lang="en-US" altLang="zh-TW" sz="1200" dirty="0">
              <a:solidFill>
                <a:schemeClr val="bg1"/>
              </a:solidFill>
              <a:highlight>
                <a:srgbClr val="000000"/>
              </a:highlight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endParaRPr kumimoji="1" lang="en-US" altLang="zh-TW" sz="1200" dirty="0">
              <a:solidFill>
                <a:schemeClr val="bg1"/>
              </a:solidFill>
              <a:highlight>
                <a:srgbClr val="000000"/>
              </a:highlight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第二重｜歐肯</a:t>
            </a:r>
            <a:r>
              <a:rPr kumimoji="1" lang="en-US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14</a:t>
            </a:r>
            <a:r>
              <a:rPr kumimoji="1"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獨獻台灣  點數再加碼</a:t>
            </a:r>
            <a:endParaRPr kumimoji="1" lang="en-US" altLang="zh-TW" sz="12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凡購買任一瓶</a:t>
            </a:r>
            <a:r>
              <a:rPr kumimoji="1" lang="en-US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《</a:t>
            </a:r>
            <a:r>
              <a:rPr kumimoji="1"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歐肯</a:t>
            </a:r>
            <a:r>
              <a:rPr kumimoji="1" lang="en-US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14</a:t>
            </a:r>
            <a:r>
              <a:rPr kumimoji="1"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年豐馥紫雪莉  單一麥芽威士忌</a:t>
            </a:r>
            <a:r>
              <a:rPr kumimoji="1" lang="en-US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》</a:t>
            </a:r>
          </a:p>
          <a:p>
            <a:r>
              <a:rPr kumimoji="1"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撕開瓶身貼紙 ， 掃描</a:t>
            </a:r>
            <a:r>
              <a:rPr kumimoji="1" lang="en-US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/</a:t>
            </a:r>
            <a:r>
              <a:rPr kumimoji="1"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登錄</a:t>
            </a:r>
            <a:r>
              <a:rPr kumimoji="1" lang="en" altLang="zh-TW" sz="12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QRcode</a:t>
            </a:r>
            <a:r>
              <a:rPr kumimoji="1"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序號</a:t>
            </a:r>
          </a:p>
          <a:p>
            <a:endParaRPr kumimoji="1" lang="zh-TW" altLang="en-US" sz="12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即享會員點數加碼大富翁 ， 單次回饋最高加碼</a:t>
            </a:r>
            <a:r>
              <a:rPr kumimoji="1" lang="en-US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14</a:t>
            </a:r>
            <a:r>
              <a:rPr kumimoji="1"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點！</a:t>
            </a:r>
          </a:p>
          <a:p>
            <a:r>
              <a:rPr kumimoji="1" lang="zh-TW" altLang="en-US" sz="1050" dirty="0">
                <a:solidFill>
                  <a:schemeClr val="bg1">
                    <a:lumMod val="6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*點數加碼券為系統自動產生 ， 實際派發</a:t>
            </a:r>
            <a:r>
              <a:rPr kumimoji="1" lang="en-US" altLang="zh-TW" sz="1050" dirty="0">
                <a:solidFill>
                  <a:schemeClr val="bg1">
                    <a:lumMod val="6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/</a:t>
            </a:r>
            <a:r>
              <a:rPr kumimoji="1" lang="zh-TW" altLang="en-US" sz="1050" dirty="0">
                <a:solidFill>
                  <a:schemeClr val="bg1">
                    <a:lumMod val="6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等待時間依</a:t>
            </a:r>
            <a:r>
              <a:rPr kumimoji="1" lang="en" altLang="zh-TW" sz="1050" dirty="0">
                <a:solidFill>
                  <a:schemeClr val="bg1">
                    <a:lumMod val="6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LINE</a:t>
            </a:r>
            <a:r>
              <a:rPr kumimoji="1" lang="zh-TW" altLang="en-US" sz="1050" dirty="0">
                <a:solidFill>
                  <a:schemeClr val="bg1">
                    <a:lumMod val="6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系統為主 ， 期間若因封鎖而錯失領取機會者 ， 不得另要求補發</a:t>
            </a:r>
          </a:p>
          <a:p>
            <a:r>
              <a:rPr kumimoji="1" lang="zh-TW" altLang="en-US" sz="1050" dirty="0">
                <a:solidFill>
                  <a:schemeClr val="bg1">
                    <a:lumMod val="6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*中獎者限點選乙次領取通知 ， 多次點選或領取將視同無效 ， 實際點數回饋以系統紀錄為準 ， 亦可至會員中心</a:t>
            </a:r>
            <a:r>
              <a:rPr kumimoji="1" lang="en-US" altLang="zh-TW" sz="1050" dirty="0">
                <a:solidFill>
                  <a:schemeClr val="bg1">
                    <a:lumMod val="6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『</a:t>
            </a:r>
            <a:r>
              <a:rPr kumimoji="1" lang="zh-TW" altLang="en-US" sz="1050" dirty="0">
                <a:solidFill>
                  <a:schemeClr val="bg1">
                    <a:lumMod val="6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點數紀錄</a:t>
            </a:r>
            <a:r>
              <a:rPr kumimoji="1" lang="en-US" altLang="zh-TW" sz="1050" dirty="0">
                <a:solidFill>
                  <a:schemeClr val="bg1">
                    <a:lumMod val="6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』</a:t>
            </a:r>
            <a:r>
              <a:rPr kumimoji="1" lang="zh-TW" altLang="en-US" sz="1050" dirty="0">
                <a:solidFill>
                  <a:schemeClr val="bg1">
                    <a:lumMod val="6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做查詢</a:t>
            </a:r>
          </a:p>
        </p:txBody>
      </p:sp>
    </p:spTree>
    <p:extLst>
      <p:ext uri="{BB962C8B-B14F-4D97-AF65-F5344CB8AC3E}">
        <p14:creationId xmlns:p14="http://schemas.microsoft.com/office/powerpoint/2010/main" val="35938248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群組 1">
            <a:extLst>
              <a:ext uri="{FF2B5EF4-FFF2-40B4-BE49-F238E27FC236}">
                <a16:creationId xmlns:a16="http://schemas.microsoft.com/office/drawing/2014/main" id="{7AA0464F-E308-44A2-49F0-E33F3211C9C4}"/>
              </a:ext>
            </a:extLst>
          </p:cNvPr>
          <p:cNvGrpSpPr/>
          <p:nvPr/>
        </p:nvGrpSpPr>
        <p:grpSpPr>
          <a:xfrm>
            <a:off x="4381241" y="0"/>
            <a:ext cx="6845559" cy="6858000"/>
            <a:chOff x="4381241" y="0"/>
            <a:chExt cx="6845559" cy="6858000"/>
          </a:xfrm>
        </p:grpSpPr>
        <p:pic>
          <p:nvPicPr>
            <p:cNvPr id="3" name="圖片 2" descr="一張含有 文字, 螢幕擷取畫面, 網站, 網路廣告 的圖片&#10;&#10;自動產生的描述">
              <a:extLst>
                <a:ext uri="{FF2B5EF4-FFF2-40B4-BE49-F238E27FC236}">
                  <a16:creationId xmlns:a16="http://schemas.microsoft.com/office/drawing/2014/main" id="{A212663C-FE9F-B1CE-B777-8469F113D9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381241" y="0"/>
              <a:ext cx="6845558" cy="6858000"/>
            </a:xfrm>
            <a:prstGeom prst="rect">
              <a:avLst/>
            </a:prstGeom>
          </p:spPr>
        </p:pic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3F246311-32E1-F222-22C2-51E47183CEEE}"/>
                </a:ext>
              </a:extLst>
            </p:cNvPr>
            <p:cNvSpPr/>
            <p:nvPr/>
          </p:nvSpPr>
          <p:spPr>
            <a:xfrm>
              <a:off x="4381242" y="0"/>
              <a:ext cx="6845558" cy="6858000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</p:grpSp>
      <p:grpSp>
        <p:nvGrpSpPr>
          <p:cNvPr id="4" name="群組 3">
            <a:extLst>
              <a:ext uri="{FF2B5EF4-FFF2-40B4-BE49-F238E27FC236}">
                <a16:creationId xmlns:a16="http://schemas.microsoft.com/office/drawing/2014/main" id="{51BE4DE1-65D5-47A6-81A5-D188AD10F50F}"/>
              </a:ext>
            </a:extLst>
          </p:cNvPr>
          <p:cNvGrpSpPr/>
          <p:nvPr/>
        </p:nvGrpSpPr>
        <p:grpSpPr>
          <a:xfrm>
            <a:off x="11428185" y="5017899"/>
            <a:ext cx="342900" cy="1471018"/>
            <a:chOff x="11442700" y="5046928"/>
            <a:chExt cx="342900" cy="1471018"/>
          </a:xfrm>
        </p:grpSpPr>
        <p:sp>
          <p:nvSpPr>
            <p:cNvPr id="5" name="三角形 4">
              <a:extLst>
                <a:ext uri="{FF2B5EF4-FFF2-40B4-BE49-F238E27FC236}">
                  <a16:creationId xmlns:a16="http://schemas.microsoft.com/office/drawing/2014/main" id="{6D171B49-6E14-05D0-F904-22F02665C76E}"/>
                </a:ext>
              </a:extLst>
            </p:cNvPr>
            <p:cNvSpPr/>
            <p:nvPr/>
          </p:nvSpPr>
          <p:spPr>
            <a:xfrm rot="10800000">
              <a:off x="11546205" y="6400799"/>
              <a:ext cx="135891" cy="117147"/>
            </a:xfrm>
            <a:prstGeom prst="triangl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7" name="文字方塊 6">
              <a:extLst>
                <a:ext uri="{FF2B5EF4-FFF2-40B4-BE49-F238E27FC236}">
                  <a16:creationId xmlns:a16="http://schemas.microsoft.com/office/drawing/2014/main" id="{8C40E956-8F22-77D1-3141-B2F4FF242D33}"/>
                </a:ext>
              </a:extLst>
            </p:cNvPr>
            <p:cNvSpPr txBox="1"/>
            <p:nvPr/>
          </p:nvSpPr>
          <p:spPr>
            <a:xfrm>
              <a:off x="11442700" y="5046928"/>
              <a:ext cx="342900" cy="12772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TW" altLang="en-US" sz="1100" dirty="0"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往下頁移動閱覽</a:t>
              </a:r>
            </a:p>
          </p:txBody>
        </p:sp>
      </p:grpSp>
      <p:sp>
        <p:nvSpPr>
          <p:cNvPr id="8" name="文字方塊 7">
            <a:extLst>
              <a:ext uri="{FF2B5EF4-FFF2-40B4-BE49-F238E27FC236}">
                <a16:creationId xmlns:a16="http://schemas.microsoft.com/office/drawing/2014/main" id="{CCEAB91D-3B56-7A8B-8B9C-704BAA68592C}"/>
              </a:ext>
            </a:extLst>
          </p:cNvPr>
          <p:cNvSpPr txBox="1"/>
          <p:nvPr/>
        </p:nvSpPr>
        <p:spPr>
          <a:xfrm>
            <a:off x="427809" y="421104"/>
            <a:ext cx="13247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20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頁面示意</a:t>
            </a:r>
          </a:p>
        </p:txBody>
      </p:sp>
      <p:grpSp>
        <p:nvGrpSpPr>
          <p:cNvPr id="17" name="群組 16">
            <a:extLst>
              <a:ext uri="{FF2B5EF4-FFF2-40B4-BE49-F238E27FC236}">
                <a16:creationId xmlns:a16="http://schemas.microsoft.com/office/drawing/2014/main" id="{8BC7F667-318A-76CC-0A89-C38956A619B6}"/>
              </a:ext>
            </a:extLst>
          </p:cNvPr>
          <p:cNvGrpSpPr/>
          <p:nvPr/>
        </p:nvGrpSpPr>
        <p:grpSpPr>
          <a:xfrm>
            <a:off x="517344" y="1314568"/>
            <a:ext cx="1973333" cy="2173776"/>
            <a:chOff x="3570514" y="621158"/>
            <a:chExt cx="4746172" cy="5615685"/>
          </a:xfrm>
          <a:noFill/>
        </p:grpSpPr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221F670F-A75E-8DF3-9642-EE6E94D99008}"/>
                </a:ext>
              </a:extLst>
            </p:cNvPr>
            <p:cNvSpPr/>
            <p:nvPr/>
          </p:nvSpPr>
          <p:spPr>
            <a:xfrm>
              <a:off x="3570514" y="621158"/>
              <a:ext cx="4746172" cy="101895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TW" altLang="en-US" sz="800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頭圖</a:t>
              </a:r>
              <a:r>
                <a:rPr kumimoji="1" lang="en-US" altLang="zh-TW" sz="800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Banner (</a:t>
              </a:r>
              <a:r>
                <a:rPr kumimoji="1" lang="zh-TW" altLang="en-US" sz="800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活動主視覺</a:t>
              </a:r>
              <a:r>
                <a:rPr kumimoji="1" lang="en-US" altLang="zh-TW" sz="800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)</a:t>
              </a:r>
              <a:endParaRPr kumimoji="1" lang="zh-TW" altLang="en-US" sz="8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B3901B28-776F-29A1-1206-828272E18683}"/>
                </a:ext>
              </a:extLst>
            </p:cNvPr>
            <p:cNvSpPr/>
            <p:nvPr/>
          </p:nvSpPr>
          <p:spPr>
            <a:xfrm>
              <a:off x="3570514" y="1779400"/>
              <a:ext cx="4746172" cy="474671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TW" altLang="en-US" sz="800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活動資格、活動時間</a:t>
              </a: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219D2E1F-02EB-8233-E2F8-2C67255CD85E}"/>
                </a:ext>
              </a:extLst>
            </p:cNvPr>
            <p:cNvSpPr/>
            <p:nvPr/>
          </p:nvSpPr>
          <p:spPr>
            <a:xfrm>
              <a:off x="3570514" y="2393358"/>
              <a:ext cx="4746172" cy="1142326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TW" altLang="en-US" sz="800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活動辦法</a:t>
              </a: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504AD404-939F-B512-2889-709AF0945C21}"/>
                </a:ext>
              </a:extLst>
            </p:cNvPr>
            <p:cNvSpPr/>
            <p:nvPr/>
          </p:nvSpPr>
          <p:spPr>
            <a:xfrm>
              <a:off x="3570514" y="3674971"/>
              <a:ext cx="4746172" cy="114232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TW" altLang="en-US" sz="800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活動獎項一覽</a:t>
              </a:r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6510CFA7-B797-ACA2-9167-0FC9993FB33E}"/>
                </a:ext>
              </a:extLst>
            </p:cNvPr>
            <p:cNvSpPr/>
            <p:nvPr/>
          </p:nvSpPr>
          <p:spPr>
            <a:xfrm>
              <a:off x="3570514" y="4956584"/>
              <a:ext cx="4746172" cy="760647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TW" altLang="en-US" sz="800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注意事項</a:t>
              </a:r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DDD4C7F1-A69A-A58C-3ED3-EDC68AF9C872}"/>
                </a:ext>
              </a:extLst>
            </p:cNvPr>
            <p:cNvSpPr/>
            <p:nvPr/>
          </p:nvSpPr>
          <p:spPr>
            <a:xfrm>
              <a:off x="3570514" y="5856519"/>
              <a:ext cx="4746172" cy="380324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TW" altLang="en-US" sz="800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警語</a:t>
              </a:r>
            </a:p>
          </p:txBody>
        </p:sp>
      </p:grp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334590FA-2F90-6E71-F9E8-77BF520219C2}"/>
              </a:ext>
            </a:extLst>
          </p:cNvPr>
          <p:cNvSpPr txBox="1"/>
          <p:nvPr/>
        </p:nvSpPr>
        <p:spPr>
          <a:xfrm>
            <a:off x="427809" y="821214"/>
            <a:ext cx="321105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TW" sz="1200" dirty="0">
                <a:solidFill>
                  <a:srgbClr val="C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*</a:t>
            </a:r>
            <a:r>
              <a:rPr kumimoji="1" lang="zh-TW" altLang="en-US" sz="1200" dirty="0">
                <a:solidFill>
                  <a:srgbClr val="C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需再協助確認頁面內容是否完整</a:t>
            </a:r>
            <a:r>
              <a:rPr kumimoji="1" lang="en-US" altLang="zh-TW" sz="1200" dirty="0">
                <a:solidFill>
                  <a:srgbClr val="C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&amp;</a:t>
            </a:r>
            <a:r>
              <a:rPr kumimoji="1" lang="zh-TW" altLang="en-US" sz="1200" dirty="0">
                <a:solidFill>
                  <a:srgbClr val="C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正確</a:t>
            </a:r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957D1B95-140E-C96F-1918-E6D6B8764077}"/>
              </a:ext>
            </a:extLst>
          </p:cNvPr>
          <p:cNvSpPr txBox="1"/>
          <p:nvPr/>
        </p:nvSpPr>
        <p:spPr>
          <a:xfrm>
            <a:off x="863631" y="6036786"/>
            <a:ext cx="3416918" cy="6124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kumimoji="1"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點擊</a:t>
            </a:r>
            <a:r>
              <a:rPr kumimoji="1" lang="en-US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『</a:t>
            </a:r>
            <a:r>
              <a:rPr kumimoji="1"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立即參加</a:t>
            </a:r>
            <a:r>
              <a:rPr kumimoji="1" lang="en-US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』CTA</a:t>
            </a:r>
            <a:r>
              <a:rPr kumimoji="1"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，將跳轉至官方帳號</a:t>
            </a:r>
            <a:endParaRPr kumimoji="1" lang="en-US" altLang="zh-TW" sz="12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algn="r">
              <a:lnSpc>
                <a:spcPct val="150000"/>
              </a:lnSpc>
            </a:pPr>
            <a:r>
              <a:rPr kumimoji="1" lang="zh-TW" altLang="en-US" sz="1200" dirty="0">
                <a:highlight>
                  <a:srgbClr val="FFFF00"/>
                </a:highlight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官方帳號：</a:t>
            </a:r>
            <a:r>
              <a:rPr lang="en" altLang="zh-TW" sz="1200" b="0" i="0" strike="noStrike" dirty="0">
                <a:effectLst/>
                <a:highlight>
                  <a:srgbClr val="FFFF00"/>
                </a:highlight>
                <a:latin typeface="Microsoft JhengHei" panose="020B0604030504040204" pitchFamily="34" charset="-120"/>
                <a:ea typeface="Microsoft JhengHei" panose="020B0604030504040204" pitchFamily="34" charset="-120"/>
                <a:hlinkClick r:id="rId4"/>
              </a:rPr>
              <a:t>https://maac.io/2hgUB</a:t>
            </a:r>
            <a:r>
              <a:rPr lang="zh-TW" altLang="en-US" sz="1200" b="0" i="0" strike="noStrike" dirty="0">
                <a:effectLst/>
                <a:highlight>
                  <a:srgbClr val="FFFF00"/>
                </a:highlight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endParaRPr lang="zh-TW" altLang="en-US" sz="1200" dirty="0">
              <a:highlight>
                <a:srgbClr val="FFFF00"/>
              </a:highlight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338676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群組 17">
            <a:extLst>
              <a:ext uri="{FF2B5EF4-FFF2-40B4-BE49-F238E27FC236}">
                <a16:creationId xmlns:a16="http://schemas.microsoft.com/office/drawing/2014/main" id="{58A6D35E-5761-CBD0-BC55-FDB87DC7D6A8}"/>
              </a:ext>
            </a:extLst>
          </p:cNvPr>
          <p:cNvGrpSpPr/>
          <p:nvPr/>
        </p:nvGrpSpPr>
        <p:grpSpPr>
          <a:xfrm>
            <a:off x="4381240" y="0"/>
            <a:ext cx="6845560" cy="6858000"/>
            <a:chOff x="4381240" y="0"/>
            <a:chExt cx="6845560" cy="6858000"/>
          </a:xfrm>
        </p:grpSpPr>
        <p:pic>
          <p:nvPicPr>
            <p:cNvPr id="17" name="圖片 16" descr="一張含有 文字, 螢幕擷取畫面, 網站, 網路廣告 的圖片&#10;&#10;自動產生的描述">
              <a:extLst>
                <a:ext uri="{FF2B5EF4-FFF2-40B4-BE49-F238E27FC236}">
                  <a16:creationId xmlns:a16="http://schemas.microsoft.com/office/drawing/2014/main" id="{8D368742-A303-0E94-F869-705659EDAF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381240" y="0"/>
              <a:ext cx="6845558" cy="6858000"/>
            </a:xfrm>
            <a:prstGeom prst="rect">
              <a:avLst/>
            </a:prstGeom>
          </p:spPr>
        </p:pic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3F246311-32E1-F222-22C2-51E47183CEEE}"/>
                </a:ext>
              </a:extLst>
            </p:cNvPr>
            <p:cNvSpPr/>
            <p:nvPr/>
          </p:nvSpPr>
          <p:spPr>
            <a:xfrm>
              <a:off x="4381242" y="0"/>
              <a:ext cx="6845558" cy="6858000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</p:grpSp>
      <p:sp>
        <p:nvSpPr>
          <p:cNvPr id="5" name="文字方塊 4">
            <a:extLst>
              <a:ext uri="{FF2B5EF4-FFF2-40B4-BE49-F238E27FC236}">
                <a16:creationId xmlns:a16="http://schemas.microsoft.com/office/drawing/2014/main" id="{B43CE0F5-FB9E-90EB-430C-358B8C287A78}"/>
              </a:ext>
            </a:extLst>
          </p:cNvPr>
          <p:cNvSpPr txBox="1"/>
          <p:nvPr/>
        </p:nvSpPr>
        <p:spPr>
          <a:xfrm>
            <a:off x="427809" y="421104"/>
            <a:ext cx="13247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20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頁面示意</a:t>
            </a:r>
          </a:p>
        </p:txBody>
      </p:sp>
      <p:grpSp>
        <p:nvGrpSpPr>
          <p:cNvPr id="19" name="群組 18">
            <a:extLst>
              <a:ext uri="{FF2B5EF4-FFF2-40B4-BE49-F238E27FC236}">
                <a16:creationId xmlns:a16="http://schemas.microsoft.com/office/drawing/2014/main" id="{BE76F801-690A-674D-650B-4BEC0CC5FEA5}"/>
              </a:ext>
            </a:extLst>
          </p:cNvPr>
          <p:cNvGrpSpPr/>
          <p:nvPr/>
        </p:nvGrpSpPr>
        <p:grpSpPr>
          <a:xfrm>
            <a:off x="517344" y="1536238"/>
            <a:ext cx="1973333" cy="2173776"/>
            <a:chOff x="3570514" y="621158"/>
            <a:chExt cx="4746172" cy="5615685"/>
          </a:xfrm>
          <a:noFill/>
        </p:grpSpPr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5391B2C5-0AE3-9191-50E6-72B82A72A3A4}"/>
                </a:ext>
              </a:extLst>
            </p:cNvPr>
            <p:cNvSpPr/>
            <p:nvPr/>
          </p:nvSpPr>
          <p:spPr>
            <a:xfrm>
              <a:off x="3570514" y="621158"/>
              <a:ext cx="4746172" cy="101895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TW" altLang="en-US" sz="800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頭圖</a:t>
              </a:r>
              <a:r>
                <a:rPr kumimoji="1" lang="en-US" altLang="zh-TW" sz="800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Banner (</a:t>
              </a:r>
              <a:r>
                <a:rPr kumimoji="1" lang="zh-TW" altLang="en-US" sz="800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活動主視覺</a:t>
              </a:r>
              <a:r>
                <a:rPr kumimoji="1" lang="en-US" altLang="zh-TW" sz="800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)</a:t>
              </a:r>
              <a:endParaRPr kumimoji="1" lang="zh-TW" altLang="en-US" sz="8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F2498B07-8708-29BF-5521-755D77C1BFA0}"/>
                </a:ext>
              </a:extLst>
            </p:cNvPr>
            <p:cNvSpPr/>
            <p:nvPr/>
          </p:nvSpPr>
          <p:spPr>
            <a:xfrm>
              <a:off x="3570514" y="1779400"/>
              <a:ext cx="4746172" cy="474671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TW" altLang="en-US" sz="800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活動資格、活動時間</a:t>
              </a:r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EA62583E-18A8-CFE5-A6F2-3FB14CC1540B}"/>
                </a:ext>
              </a:extLst>
            </p:cNvPr>
            <p:cNvSpPr/>
            <p:nvPr/>
          </p:nvSpPr>
          <p:spPr>
            <a:xfrm>
              <a:off x="3570514" y="2393358"/>
              <a:ext cx="4746172" cy="1142326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TW" altLang="en-US" sz="800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活動辦法</a:t>
              </a:r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3101BF36-316A-2126-DB8F-C3E0CC952654}"/>
                </a:ext>
              </a:extLst>
            </p:cNvPr>
            <p:cNvSpPr/>
            <p:nvPr/>
          </p:nvSpPr>
          <p:spPr>
            <a:xfrm>
              <a:off x="3570514" y="3674971"/>
              <a:ext cx="4746172" cy="1142326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TW" altLang="en-US" sz="800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活動獎項一覽</a:t>
              </a:r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3258E824-A334-657E-E725-510C7B8D520D}"/>
                </a:ext>
              </a:extLst>
            </p:cNvPr>
            <p:cNvSpPr/>
            <p:nvPr/>
          </p:nvSpPr>
          <p:spPr>
            <a:xfrm>
              <a:off x="3570514" y="4956584"/>
              <a:ext cx="4746172" cy="760647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TW" altLang="en-US" sz="800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注意事項</a:t>
              </a:r>
            </a:p>
          </p:txBody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DAC7798B-88DC-C55B-7F87-64338DD5B4A4}"/>
                </a:ext>
              </a:extLst>
            </p:cNvPr>
            <p:cNvSpPr/>
            <p:nvPr/>
          </p:nvSpPr>
          <p:spPr>
            <a:xfrm>
              <a:off x="3570514" y="5856519"/>
              <a:ext cx="4746172" cy="380324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TW" altLang="en-US" sz="800" dirty="0">
                  <a:solidFill>
                    <a:schemeClr val="tx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警語</a:t>
              </a:r>
            </a:p>
          </p:txBody>
        </p:sp>
      </p:grp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2E13E98C-BF9E-7702-5A9F-25E7EFB2ACB4}"/>
              </a:ext>
            </a:extLst>
          </p:cNvPr>
          <p:cNvSpPr txBox="1"/>
          <p:nvPr/>
        </p:nvSpPr>
        <p:spPr>
          <a:xfrm>
            <a:off x="427809" y="821214"/>
            <a:ext cx="3211051" cy="5200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TW" sz="1200" dirty="0">
                <a:solidFill>
                  <a:srgbClr val="C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*</a:t>
            </a:r>
            <a:r>
              <a:rPr kumimoji="1" lang="zh-TW" altLang="en-US" sz="1200" dirty="0">
                <a:solidFill>
                  <a:srgbClr val="C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需再協助確認頁面內容是否完整</a:t>
            </a:r>
            <a:r>
              <a:rPr kumimoji="1" lang="en-US" altLang="zh-TW" sz="1200" dirty="0">
                <a:solidFill>
                  <a:srgbClr val="C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&amp;</a:t>
            </a:r>
            <a:r>
              <a:rPr kumimoji="1" lang="zh-TW" altLang="en-US" sz="1200" dirty="0">
                <a:solidFill>
                  <a:srgbClr val="C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正確</a:t>
            </a:r>
            <a:endParaRPr kumimoji="1" lang="en-US" altLang="zh-TW" sz="1200" dirty="0">
              <a:solidFill>
                <a:srgbClr val="C00000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kumimoji="1" lang="en-US" altLang="zh-TW" sz="1200" dirty="0">
                <a:solidFill>
                  <a:srgbClr val="C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*『</a:t>
            </a:r>
            <a:r>
              <a:rPr kumimoji="1" lang="zh-TW" altLang="en-US" sz="1200" dirty="0">
                <a:solidFill>
                  <a:srgbClr val="C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注意事項</a:t>
            </a:r>
            <a:r>
              <a:rPr kumimoji="1" lang="en-US" altLang="zh-TW" sz="1200" dirty="0">
                <a:solidFill>
                  <a:srgbClr val="C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』</a:t>
            </a:r>
            <a:r>
              <a:rPr kumimoji="1" lang="zh-TW" altLang="en-US" sz="1200" dirty="0">
                <a:solidFill>
                  <a:srgbClr val="C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詳細內容文字如後頁示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B2DE81FB-CFBF-9F68-4953-C049EF9AAD30}"/>
              </a:ext>
            </a:extLst>
          </p:cNvPr>
          <p:cNvSpPr txBox="1"/>
          <p:nvPr/>
        </p:nvSpPr>
        <p:spPr>
          <a:xfrm>
            <a:off x="863631" y="6036786"/>
            <a:ext cx="3416918" cy="6124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kumimoji="1"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點擊</a:t>
            </a:r>
            <a:r>
              <a:rPr kumimoji="1" lang="en-US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『</a:t>
            </a:r>
            <a:r>
              <a:rPr kumimoji="1"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立即參加</a:t>
            </a:r>
            <a:r>
              <a:rPr kumimoji="1" lang="en-US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』CTA</a:t>
            </a:r>
            <a:r>
              <a:rPr kumimoji="1"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，將跳轉至官方帳號</a:t>
            </a:r>
            <a:endParaRPr kumimoji="1" lang="en-US" altLang="zh-TW" sz="12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algn="r">
              <a:lnSpc>
                <a:spcPct val="150000"/>
              </a:lnSpc>
            </a:pPr>
            <a:r>
              <a:rPr kumimoji="1" lang="zh-TW" altLang="en-US" sz="1200" dirty="0">
                <a:highlight>
                  <a:srgbClr val="FFFF00"/>
                </a:highlight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官方帳號：</a:t>
            </a:r>
            <a:r>
              <a:rPr lang="en" altLang="zh-TW" sz="1200" b="0" i="0" strike="noStrike" dirty="0">
                <a:effectLst/>
                <a:highlight>
                  <a:srgbClr val="FFFF00"/>
                </a:highlight>
                <a:latin typeface="Microsoft JhengHei" panose="020B0604030504040204" pitchFamily="34" charset="-120"/>
                <a:ea typeface="Microsoft JhengHei" panose="020B0604030504040204" pitchFamily="34" charset="-120"/>
                <a:hlinkClick r:id="rId4"/>
              </a:rPr>
              <a:t>https://maac.io/2hgUB</a:t>
            </a:r>
            <a:r>
              <a:rPr lang="zh-TW" altLang="en-US" sz="1200" b="0" i="0" strike="noStrike" dirty="0">
                <a:effectLst/>
                <a:highlight>
                  <a:srgbClr val="FFFF00"/>
                </a:highlight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endParaRPr lang="zh-TW" altLang="en-US" sz="1200" dirty="0">
              <a:highlight>
                <a:srgbClr val="FFFF00"/>
              </a:highlight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088706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51B6F52F-E8D1-F8A7-CC56-282F2228540F}"/>
              </a:ext>
            </a:extLst>
          </p:cNvPr>
          <p:cNvSpPr txBox="1"/>
          <p:nvPr/>
        </p:nvSpPr>
        <p:spPr>
          <a:xfrm>
            <a:off x="427809" y="421104"/>
            <a:ext cx="30120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20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注意事項之文字內容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9D25D4D3-D6B2-757D-B21A-2504E8205C66}"/>
              </a:ext>
            </a:extLst>
          </p:cNvPr>
          <p:cNvSpPr txBox="1"/>
          <p:nvPr/>
        </p:nvSpPr>
        <p:spPr>
          <a:xfrm>
            <a:off x="427809" y="982161"/>
            <a:ext cx="11372305" cy="44903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zh-TW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三得利活動小組將於活動結束後，與得獎者聯繫相關兌獎事宜，惟考量</a:t>
            </a:r>
            <a:r>
              <a:rPr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部分酒款</a:t>
            </a:r>
            <a:r>
              <a:rPr lang="zh-TW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活動獎項具稀少價值性，配送</a:t>
            </a:r>
            <a:r>
              <a:rPr lang="en-US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/</a:t>
            </a:r>
            <a:r>
              <a:rPr lang="zh-TW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領取將依實際通知時間為準。</a:t>
            </a:r>
            <a:endParaRPr lang="en-US" altLang="zh-TW" sz="12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zh-TW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本活動贈送之獎項以實物為準</a:t>
            </a:r>
            <a:r>
              <a:rPr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，</a:t>
            </a:r>
            <a:r>
              <a:rPr lang="zh-TW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獎項之款式</a:t>
            </a:r>
            <a:r>
              <a:rPr lang="en-US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/</a:t>
            </a:r>
            <a:r>
              <a:rPr lang="zh-TW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規格由台灣三得利</a:t>
            </a:r>
            <a:r>
              <a:rPr lang="en-US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</a:t>
            </a:r>
            <a:r>
              <a:rPr lang="zh-TW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股</a:t>
            </a:r>
            <a:r>
              <a:rPr lang="en-US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  <a:r>
              <a:rPr lang="zh-TW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公司指定</a:t>
            </a:r>
            <a:r>
              <a:rPr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，</a:t>
            </a:r>
            <a:r>
              <a:rPr lang="zh-TW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得獎者不得要求折換現金或轉換其它等值商品，得獎者亦不得要求主辦單位轉讓獎項予他人，如遇不可歸責主辦單位事由導致獎品內容變更，主辦單位有權變更獎項內容。</a:t>
            </a:r>
            <a:endParaRPr lang="en-US" altLang="zh-TW" sz="12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zh-TW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得獎者需正確填寫會員資料，若因會員資料填寫不完整、不正確，或其他不可抗力因素，導致本活動小組無法取得聯繫者，則視同放棄兌換資格，且不另行通知，亦不進行候補。</a:t>
            </a:r>
            <a:endParaRPr lang="en-US" altLang="zh-TW" sz="12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點數贈之加碼券為自動產生，實際派發</a:t>
            </a:r>
            <a:r>
              <a:rPr lang="en-US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/</a:t>
            </a:r>
            <a:r>
              <a:rPr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等待時間依</a:t>
            </a:r>
            <a:r>
              <a:rPr lang="en-US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LINE</a:t>
            </a:r>
            <a:r>
              <a:rPr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系統為主，期間若因封鎖而錯失領取機會者，不得另要求補發。</a:t>
            </a:r>
            <a:endParaRPr kumimoji="1" lang="en-US" altLang="zh-TW" sz="12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kumimoji="1"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中獎者限點選乙次領取通知及一次領取機會，多次點選或領取將視同無效，實際贈獎資格及回饋點數以系統紀錄為準。</a:t>
            </a:r>
            <a:r>
              <a:rPr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若參加人有涉及不正當得利及非法行為，或一人多號</a:t>
            </a:r>
            <a:r>
              <a:rPr lang="en-US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/</a:t>
            </a:r>
            <a:r>
              <a:rPr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一人多機</a:t>
            </a:r>
            <a:r>
              <a:rPr lang="en-US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/</a:t>
            </a:r>
            <a:r>
              <a:rPr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單一獎項多次領取等狀況，台灣三得利股份有限公司有權利取消參與活動之相關資格。</a:t>
            </a:r>
            <a:endParaRPr lang="en-US" altLang="zh-TW" sz="12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zh-TW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依所得稅法規定，舉凡中獎金額或獎項年度累計價值超過</a:t>
            </a:r>
            <a:r>
              <a:rPr lang="en-US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1,000</a:t>
            </a:r>
            <a:r>
              <a:rPr lang="zh-TW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元</a:t>
            </a:r>
            <a:r>
              <a:rPr lang="en-US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</a:t>
            </a:r>
            <a:r>
              <a:rPr lang="zh-TW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含</a:t>
            </a:r>
            <a:r>
              <a:rPr lang="en-US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  <a:r>
              <a:rPr lang="zh-TW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以上，將列入本年度之個人綜合所得稅申報，本活動之承辦單位將於次年度開立扣繳憑單寄送予中獎者，中獎者於兌獎時需繳交身份證正反面影本。另中獎獎品價值超過新台幣</a:t>
            </a:r>
            <a:r>
              <a:rPr lang="en-US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20,000 </a:t>
            </a:r>
            <a:r>
              <a:rPr lang="zh-TW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元</a:t>
            </a:r>
            <a:r>
              <a:rPr lang="en-US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</a:t>
            </a:r>
            <a:r>
              <a:rPr lang="zh-TW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含</a:t>
            </a:r>
            <a:r>
              <a:rPr lang="en-US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  <a:r>
              <a:rPr lang="zh-TW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以上者，應自行負擔機會中獎所得稅，依法須預先扣繳</a:t>
            </a:r>
            <a:r>
              <a:rPr lang="en-US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10% </a:t>
            </a:r>
            <a:r>
              <a:rPr lang="zh-TW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稅金</a:t>
            </a:r>
            <a:r>
              <a:rPr lang="en-US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</a:t>
            </a:r>
            <a:r>
              <a:rPr lang="zh-TW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稅額以獎品市價計算</a:t>
            </a:r>
            <a:r>
              <a:rPr lang="en-US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  <a:r>
              <a:rPr lang="zh-TW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。承辦單位依法代收中獎稅金，故中獎者需將兌獎資料連同預繳稅金一併繳回，方可進行兌獎，未能如期依法繳納應繳稅額者，視同自願放棄中獎權利，亦不進行候補。</a:t>
            </a:r>
            <a:endParaRPr lang="en-US" altLang="zh-TW" sz="12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zh-TW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獎品寄送限於台灣、金門、澎湖、馬祖地區，離島及偏遠地區之到貨時間，因交通等問題，以物流配送公司實際配達時間為準。</a:t>
            </a:r>
            <a:endParaRPr lang="en-US" altLang="zh-TW" sz="12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zh-TW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本活動主辦單位台灣三得利</a:t>
            </a:r>
            <a:r>
              <a:rPr lang="en-US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</a:t>
            </a:r>
            <a:r>
              <a:rPr lang="zh-TW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股</a:t>
            </a:r>
            <a:r>
              <a:rPr lang="en-US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  <a:r>
              <a:rPr lang="zh-TW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公司及其員工、相關配合單位、廣告公司皆不得參加本活動，一經主辦單位發現或經第三人檢舉經查證屬實，主辦單位有權利立即取消其得獎資格並追回獎品。</a:t>
            </a:r>
            <a:endParaRPr lang="en-US" altLang="zh-TW" sz="12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zh-TW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台灣三得利股份有限公司本抽獎活動主辦單位保留解釋、變更、增訂、修改、刪除或終止本抽獎活動之相關權利，而無須另行通知。</a:t>
            </a:r>
          </a:p>
        </p:txBody>
      </p:sp>
    </p:spTree>
    <p:extLst>
      <p:ext uri="{BB962C8B-B14F-4D97-AF65-F5344CB8AC3E}">
        <p14:creationId xmlns:p14="http://schemas.microsoft.com/office/powerpoint/2010/main" val="42828673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</TotalTime>
  <Words>1087</Words>
  <Application>Microsoft Macintosh PowerPoint</Application>
  <PresentationFormat>寬螢幕</PresentationFormat>
  <Paragraphs>98</Paragraphs>
  <Slides>7</Slides>
  <Notes>6</Notes>
  <HiddenSlides>1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2" baseType="lpstr">
      <vt:lpstr>Microsoft JhengHei</vt:lpstr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威士忌愛好會 官方網站 活動網頁 wireframe</dc:title>
  <dc:creator>Sunny Liu [MIGOTP]</dc:creator>
  <cp:lastModifiedBy>Jason_Yang</cp:lastModifiedBy>
  <cp:revision>13</cp:revision>
  <dcterms:created xsi:type="dcterms:W3CDTF">2023-11-02T02:18:31Z</dcterms:created>
  <dcterms:modified xsi:type="dcterms:W3CDTF">2023-11-06T17:11:56Z</dcterms:modified>
</cp:coreProperties>
</file>

<file path=docProps/thumbnail.jpeg>
</file>